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iYBzw7pkqjpljDBtFi/GEIpFjf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87ef07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d0587ef0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b7efbcf3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db7efbcf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fa55564ce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dfa55564c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fa55564ce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dfa55564c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a55564ce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dfa55564ce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a55564ce_1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dfa55564ce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fa55564ce_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dfa55564c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a55564ce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dfa55564c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a55564ce_1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dfa55564c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a55564ce_1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dfa55564ce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fa55564ce_1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dfa55564ce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0587ef076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d0587ef07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a55564ce_1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dfa55564ce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fa55564ce_1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dfa55564ce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fa55564ce_1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dfa55564ce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fa55564ce_1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dfa55564ce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fa55564ce_1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dfa55564c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fa55564ce_1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dfa55564ce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fa55564ce_1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dfa55564ce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fa55564ce_1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dfa55564ce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fa55564ce_1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dfa55564ce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6a2c03c3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d6a2c03c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0587ef076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d0587ef07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0587ef076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d0587ef07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0587ef076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d0587ef07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0587ef076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d0587ef07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0587ef076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d0587ef07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6a2c03c3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d6a2c03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7efbcf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db7efbcf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a55564ce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dfa55564c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code.womenwhocode.com/trackoverview/?mc_cid=fe4e44a4d3&amp;mc_eid=c8c116d5bd" TargetMode="External"/><Relationship Id="rId5" Type="http://schemas.openxmlformats.org/officeDocument/2006/relationships/hyperlink" Target="https://www.womenwhocode.com/digital" TargetMode="External"/><Relationship Id="rId6" Type="http://schemas.openxmlformats.org/officeDocument/2006/relationships/hyperlink" Target="https://bit.ly/wwcodedigital" TargetMode="External"/><Relationship Id="rId7" Type="http://schemas.openxmlformats.org/officeDocument/2006/relationships/hyperlink" Target="https://forms.gle/UrhztqutyE7oAf9Q6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Magic_pushbutton" TargetMode="External"/><Relationship Id="rId10" Type="http://schemas.openxmlformats.org/officeDocument/2006/relationships/hyperlink" Target="https://en.wikipedia.org/wiki/Interface_bloat" TargetMode="External"/><Relationship Id="rId13" Type="http://schemas.openxmlformats.org/officeDocument/2006/relationships/hyperlink" Target="https://en.wikipedia.org/wiki/Stovepipe_system" TargetMode="External"/><Relationship Id="rId12" Type="http://schemas.openxmlformats.org/officeDocument/2006/relationships/hyperlink" Target="https://en.wikipedia.org/wiki/Race_hazar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https://en.wikipedia.org/wiki/Input_kludge" TargetMode="External"/><Relationship Id="rId5" Type="http://schemas.openxmlformats.org/officeDocument/2006/relationships/hyperlink" Target="https://en.wikipedia.org/wiki/Abstraction_inversion" TargetMode="External"/><Relationship Id="rId6" Type="http://schemas.openxmlformats.org/officeDocument/2006/relationships/hyperlink" Target="https://en.wikipedia.org/wiki/Big_ball_of_mud" TargetMode="External"/><Relationship Id="rId7" Type="http://schemas.openxmlformats.org/officeDocument/2006/relationships/hyperlink" Target="https://en.wikipedia.org/wiki/Database-as-IPC" TargetMode="External"/><Relationship Id="rId8" Type="http://schemas.openxmlformats.org/officeDocument/2006/relationships/hyperlink" Target="https://en.wikipedia.org/wiki/Inner-platform_effec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hyperlink" Target="https://en.wikipedia.org/wiki/Spaghetti_code" TargetMode="External"/><Relationship Id="rId6" Type="http://schemas.openxmlformats.org/officeDocument/2006/relationships/hyperlink" Target="https://en.wikipedia.org/wiki/Technical_debt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hyperlink" Target="https://www.meetup.com/Women-Who-Code-SF/events/278027984/" TargetMode="External"/><Relationship Id="rId6" Type="http://schemas.openxmlformats.org/officeDocument/2006/relationships/hyperlink" Target="https://www.meetup.com/Women-Who-Code-SF/events/278027984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hyperlink" Target="https://www.youtube.com/playlist?list=PLVcEZG2JPVhdalGlk2cytzuLeAtyrMndc" TargetMode="External"/><Relationship Id="rId10" Type="http://schemas.openxmlformats.org/officeDocument/2006/relationships/hyperlink" Target="https://www.youtube.com/playlist?list=PLVcEZG2JPVhdalGlk2cytzuLeAtyrMndc" TargetMode="External"/><Relationship Id="rId13" Type="http://schemas.openxmlformats.org/officeDocument/2006/relationships/hyperlink" Target="https://www.tutorialspoint.com/design_pattern/index.htm" TargetMode="External"/><Relationship Id="rId12" Type="http://schemas.openxmlformats.org/officeDocument/2006/relationships/hyperlink" Target="https://en.wikipedia.org/wiki/Software_design_patter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hyperlink" Target="https://github.com/WomenWhoCode/wwcsf-backend-study-group/tree/main/meetupevents" TargetMode="External"/><Relationship Id="rId9" Type="http://schemas.openxmlformats.org/officeDocument/2006/relationships/hyperlink" Target="https://www.youtube.com/playlist?list=PLVcEZG2JPVhdalGlk2cytzuLeAtyrMndc" TargetMode="External"/><Relationship Id="rId15" Type="http://schemas.openxmlformats.org/officeDocument/2006/relationships/hyperlink" Target="https://www.oreilly.com/library/view/head-first-design/0596007124/" TargetMode="External"/><Relationship Id="rId14" Type="http://schemas.openxmlformats.org/officeDocument/2006/relationships/hyperlink" Target="https://refactoring.guru/design-patterns" TargetMode="External"/><Relationship Id="rId17" Type="http://schemas.openxmlformats.org/officeDocument/2006/relationships/hyperlink" Target="https://www.geeksforgeeks.org/" TargetMode="External"/><Relationship Id="rId16" Type="http://schemas.openxmlformats.org/officeDocument/2006/relationships/hyperlink" Target="https://en.wikipedia.org/wiki/Anti-pattern" TargetMode="External"/><Relationship Id="rId5" Type="http://schemas.openxmlformats.org/officeDocument/2006/relationships/hyperlink" Target="https://github.com/WomenWhoCode/wwcsf-backend-study-group/tree/main/designpatterns" TargetMode="External"/><Relationship Id="rId19" Type="http://schemas.openxmlformats.org/officeDocument/2006/relationships/image" Target="../media/image2.png"/><Relationship Id="rId6" Type="http://schemas.openxmlformats.org/officeDocument/2006/relationships/hyperlink" Target="https://www.youtube.com/playlist?list=PLVcEZG2JPVhdalGlk2cytzuLeAtyrMndc" TargetMode="External"/><Relationship Id="rId18" Type="http://schemas.openxmlformats.org/officeDocument/2006/relationships/hyperlink" Target="https://nickbradbury.com/2013/12/08/android-tip-avoid-hard-coded-sizes/" TargetMode="External"/><Relationship Id="rId7" Type="http://schemas.openxmlformats.org/officeDocument/2006/relationships/hyperlink" Target="https://www.youtube.com/playlist?list=PLVcEZG2JPVhdalGlk2cytzuLeAtyrMndc" TargetMode="External"/><Relationship Id="rId8" Type="http://schemas.openxmlformats.org/officeDocument/2006/relationships/hyperlink" Target="https://www.youtube.com/playlist?list=PLVcEZG2JPVhdalGlk2cytzuLeAtyrMnd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d0587ef07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d0587ef076_1_0"/>
          <p:cNvSpPr txBox="1"/>
          <p:nvPr/>
        </p:nvSpPr>
        <p:spPr>
          <a:xfrm>
            <a:off x="468449" y="16000"/>
            <a:ext cx="8243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Welcome!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gd0587ef076_1_0"/>
          <p:cNvSpPr txBox="1"/>
          <p:nvPr>
            <p:ph type="ctrTitle"/>
          </p:nvPr>
        </p:nvSpPr>
        <p:spPr>
          <a:xfrm>
            <a:off x="468450" y="956925"/>
            <a:ext cx="82431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start in a moment :) 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400"/>
              <a:t>are NOT recording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tonight’s event</a:t>
            </a:r>
            <a:r>
              <a:rPr lang="en-US" sz="1400"/>
              <a:t>. We may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to take screenshots for social media.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b="1"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remain anonymous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/>
              <a:t>change your name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keep video off.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introduce the hosts and break in-between for Q/A.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make some time for </a:t>
            </a:r>
            <a:r>
              <a:rPr lang="en-US" sz="1400"/>
              <a:t>Q&amp;A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the end of the presentation as well.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/>
              <a:t>• You can come prepared with questions. And, feel free to take notes.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event best practices: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/>
              <a:t>	</a:t>
            </a:r>
            <a:r>
              <a:rPr lang="en-US" sz="1400"/>
              <a:t>• Don't multitask. Distractions reduce your ability to remember concepts.</a:t>
            </a:r>
            <a:br>
              <a:rPr lang="en-US" sz="1400"/>
            </a:br>
            <a:r>
              <a:rPr lang="en-US" sz="1400"/>
              <a:t>	</a:t>
            </a: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Mute yourself when you aren’t talking.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/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the session to be interactive.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/>
              <a:t>• Feel free to unmute and ask questions in the middle of the presentation.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>
                <a:solidFill>
                  <a:schemeClr val="dk1"/>
                </a:solidFill>
              </a:rPr>
              <a:t>• 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on your video if you feel comfortable.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/>
              <a:t>• Disclaimer: Speaker doesn’t knows everything!</a:t>
            </a:r>
            <a:br>
              <a:rPr b="1" lang="en-US" sz="1400"/>
            </a:br>
            <a:r>
              <a:rPr b="1" lang="en-US" sz="1400"/>
              <a:t>Check out</a:t>
            </a:r>
            <a:r>
              <a:rPr lang="en-US" sz="1400"/>
              <a:t>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400"/>
              <a:t>• </a:t>
            </a:r>
            <a:r>
              <a:rPr lang="en-US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Technical Tracks</a:t>
            </a:r>
            <a:r>
              <a:rPr lang="en-US" sz="1400"/>
              <a:t> and </a:t>
            </a:r>
            <a:r>
              <a:rPr lang="en-US" sz="1400" u="sng">
                <a:solidFill>
                  <a:schemeClr val="accent5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Events</a:t>
            </a:r>
            <a:br>
              <a:rPr lang="en-US" sz="1400"/>
            </a:br>
            <a:r>
              <a:rPr lang="en-US" sz="1400"/>
              <a:t>• Get updates – join the </a:t>
            </a:r>
            <a:r>
              <a:rPr lang="en-US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mailing list</a:t>
            </a:r>
            <a:br>
              <a:rPr lang="en-US" sz="1400"/>
            </a:br>
            <a:r>
              <a:rPr lang="en-US" sz="1400"/>
              <a:t>• Give us your feedback – take the </a:t>
            </a:r>
            <a:r>
              <a:rPr lang="en-US" sz="1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Survey</a:t>
            </a:r>
            <a:endParaRPr sz="14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400"/>
          </a:p>
        </p:txBody>
      </p:sp>
      <p:pic>
        <p:nvPicPr>
          <p:cNvPr id="57" name="Google Shape;57;gd0587ef076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d0587ef076_1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db7efbcf3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db7efbcf36_0_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gdb7efbcf3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db7efbcf36_0_8"/>
          <p:cNvSpPr txBox="1"/>
          <p:nvPr/>
        </p:nvSpPr>
        <p:spPr>
          <a:xfrm>
            <a:off x="504850" y="1003175"/>
            <a:ext cx="81414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</a:t>
            </a:r>
            <a:r>
              <a:rPr lang="en-US" sz="1600">
                <a:solidFill>
                  <a:schemeClr val="dk1"/>
                </a:solidFill>
              </a:rPr>
              <a:t>an Anti-pattern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en-US" sz="1600">
                <a:solidFill>
                  <a:schemeClr val="dk1"/>
                </a:solidFill>
              </a:rPr>
            </a:br>
            <a:br>
              <a:rPr lang="en-US" sz="1600">
                <a:solidFill>
                  <a:schemeClr val="dk1"/>
                </a:solidFill>
              </a:rPr>
            </a:br>
            <a:br>
              <a:rPr lang="en-US" sz="1600">
                <a:solidFill>
                  <a:schemeClr val="dk1"/>
                </a:solidFill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db7efbcf36_0_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dfa55564ce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dfa55564ce_1_3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gdfa55564ce_1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dfa55564ce_1_3"/>
          <p:cNvSpPr txBox="1"/>
          <p:nvPr/>
        </p:nvSpPr>
        <p:spPr>
          <a:xfrm>
            <a:off x="504850" y="1003175"/>
            <a:ext cx="81414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</a:t>
            </a:r>
            <a:r>
              <a:rPr lang="en-US" sz="1600">
                <a:solidFill>
                  <a:schemeClr val="dk1"/>
                </a:solidFill>
              </a:rPr>
              <a:t>an Anti-pattern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solution that seems to so</a:t>
            </a:r>
            <a:r>
              <a:rPr lang="en-US" sz="1600">
                <a:solidFill>
                  <a:schemeClr val="dk1"/>
                </a:solidFill>
              </a:rPr>
              <a:t>lve a problem but is ineffective in doing so and may introduce bugs and complexities into the system/software/process.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Bad practices for coding and design.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A monolithic application problems: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Contained single logical unit with user interface, data access and business logic.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Large codebase therefore, hard to maintain, debug, and test.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Tight coupling between modules. And, software is not scalable.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Useless code still persists and is not removed for features + tests.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Code from old technologies is running and degrades the performance over time.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As application evolves, it hard to upgrade code for error handling + integration.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Everything  works or errors break the whole app.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dfa55564ce_1_3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dfa55564ce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dfa55564ce_1_29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gdfa55564ce_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dfa55564ce_1_29"/>
          <p:cNvSpPr txBox="1"/>
          <p:nvPr/>
        </p:nvSpPr>
        <p:spPr>
          <a:xfrm>
            <a:off x="504850" y="1003175"/>
            <a:ext cx="81414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Software design a</a:t>
            </a:r>
            <a:r>
              <a:rPr b="1" lang="en-US" sz="1600">
                <a:solidFill>
                  <a:schemeClr val="dk1"/>
                </a:solidFill>
              </a:rPr>
              <a:t>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600">
                <a:solidFill>
                  <a:schemeClr val="dk1"/>
                </a:solidFill>
              </a:rPr>
              <a:t> How well is the application designed?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Is it buggy, unscalable and/or manipulates data correctly?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Poor software design and design patterns not referenced.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Types</a:t>
            </a:r>
            <a:r>
              <a:rPr lang="en-US" sz="1600">
                <a:solidFill>
                  <a:schemeClr val="dk1"/>
                </a:solidFill>
              </a:rPr>
              <a:t>: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</a:rPr>
              <a:t>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Abstraction inversion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Ambiguous viewpoint </a:t>
            </a:r>
            <a:b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>
                <a:solidFill>
                  <a:schemeClr val="dk1"/>
                </a:solidFill>
              </a:rPr>
              <a:t>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Big ball of mud</a:t>
            </a:r>
            <a:b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>
                <a:solidFill>
                  <a:schemeClr val="dk1"/>
                </a:solidFill>
              </a:rPr>
              <a:t>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Database-as-IPC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Inner-platform effect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kludge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Interface bloat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Magic pushbutton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Race hazard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Stovepipe system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5" name="Google Shape;165;gdfa55564ce_1_29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dfa55564ce_1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dfa55564ce_1_11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gdfa55564ce_1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dfa55564ce_1_110"/>
          <p:cNvSpPr txBox="1"/>
          <p:nvPr/>
        </p:nvSpPr>
        <p:spPr>
          <a:xfrm>
            <a:off x="504850" y="1003175"/>
            <a:ext cx="8141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Software design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 types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Abstraction inversion</a:t>
            </a:r>
            <a:r>
              <a:rPr lang="en-US" sz="1600">
                <a:solidFill>
                  <a:schemeClr val="dk1"/>
                </a:solidFill>
              </a:rPr>
              <a:t>: Functionality is not exposed by the code (interface)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therefore, caller method re-implements the functionality.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Duplicated code, hard to match updates, more errors, inefficient and costly.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Examples: Running many queries instead of stored procedures (if no access),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use interface and abstraction to access operations.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4" name="Google Shape;174;gdfa55564ce_1_11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75" name="Google Shape;175;gdfa55564ce_1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775" y="2665475"/>
            <a:ext cx="6489450" cy="1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dfa55564ce_1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dfa55564ce_1_205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gdfa55564ce_1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dfa55564ce_1_205"/>
          <p:cNvSpPr txBox="1"/>
          <p:nvPr/>
        </p:nvSpPr>
        <p:spPr>
          <a:xfrm>
            <a:off x="504850" y="1003175"/>
            <a:ext cx="8141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Software design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 types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Big Ball of Mud</a:t>
            </a:r>
            <a:r>
              <a:rPr lang="en-US" sz="1600">
                <a:solidFill>
                  <a:schemeClr val="dk1"/>
                </a:solidFill>
              </a:rPr>
              <a:t>: Application lacks architecture and isn’t cohesive.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Code is old/obsolete, not suitable for optimization, highly buggy, etc.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AKA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Spaghetti code</a:t>
            </a:r>
            <a:r>
              <a:rPr lang="en-US" sz="1600">
                <a:solidFill>
                  <a:schemeClr val="dk1"/>
                </a:solidFill>
              </a:rPr>
              <a:t> (unstructured code)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or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technical debt</a:t>
            </a:r>
            <a:r>
              <a:rPr lang="en-US" sz="1600">
                <a:solidFill>
                  <a:schemeClr val="dk1"/>
                </a:solidFill>
              </a:rPr>
              <a:t> (need to rewrite the code).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Examples: Small set of services dependent on each other.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Over time, more dependencies,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more path flows, and tight coupling.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dfa55564ce_1_205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85" name="Google Shape;185;gdfa55564ce_1_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9250" y="2626775"/>
            <a:ext cx="3505426" cy="1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dfa55564ce_1_2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275" y="3158075"/>
            <a:ext cx="2822825" cy="13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dfa55564ce_1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dfa55564ce_1_141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gdfa55564ce_1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dfa55564ce_1_141"/>
          <p:cNvSpPr txBox="1"/>
          <p:nvPr/>
        </p:nvSpPr>
        <p:spPr>
          <a:xfrm>
            <a:off x="504850" y="1003175"/>
            <a:ext cx="814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Software design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 types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Input Kludge (collection)</a:t>
            </a:r>
            <a:r>
              <a:rPr lang="en-US" sz="1600">
                <a:solidFill>
                  <a:schemeClr val="dk1"/>
                </a:solidFill>
              </a:rPr>
              <a:t>: Application fails to handle </a:t>
            </a:r>
            <a:r>
              <a:rPr lang="en-US" sz="1600">
                <a:solidFill>
                  <a:schemeClr val="dk1"/>
                </a:solidFill>
              </a:rPr>
              <a:t>erroneous</a:t>
            </a:r>
            <a:r>
              <a:rPr lang="en-US" sz="1600">
                <a:solidFill>
                  <a:schemeClr val="dk1"/>
                </a:solidFill>
              </a:rPr>
              <a:t>/ invalid input.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Incorrect input: Bad request (fails validations), incorrect data format (json/xml).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Users can easily crash the system as errors are unhandled so the app errors-out.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Extensive testing for bad input needs to be done.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Example: REST API gets bad/incorrect data input.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“dateOfBirth” and “advisor” fields are required.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dfa55564ce_1_141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96" name="Google Shape;196;gdfa55564ce_1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200" y="2911776"/>
            <a:ext cx="2765575" cy="14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dfa55564ce_1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3025" y="2935827"/>
            <a:ext cx="2765575" cy="13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dfa55564ce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dfa55564ce_1_61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gdfa55564ce_1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dfa55564ce_1_61"/>
          <p:cNvSpPr txBox="1"/>
          <p:nvPr/>
        </p:nvSpPr>
        <p:spPr>
          <a:xfrm>
            <a:off x="504850" y="1003175"/>
            <a:ext cx="8141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</a:t>
            </a:r>
            <a:r>
              <a:rPr lang="en-US" sz="1600">
                <a:solidFill>
                  <a:schemeClr val="dk1"/>
                </a:solidFill>
              </a:rPr>
              <a:t>a </a:t>
            </a:r>
            <a:r>
              <a:rPr lang="en-US" sz="1600">
                <a:solidFill>
                  <a:schemeClr val="dk1"/>
                </a:solidFill>
              </a:rPr>
              <a:t>Software design a</a:t>
            </a:r>
            <a:r>
              <a:rPr lang="en-US" sz="1600">
                <a:solidFill>
                  <a:schemeClr val="dk1"/>
                </a:solidFill>
              </a:rPr>
              <a:t>nti-pattern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What are the types of software design anti-patterns?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en-US" sz="1600">
                <a:solidFill>
                  <a:schemeClr val="dk1"/>
                </a:solidFill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dfa55564ce_1_61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dfa55564ce_1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dfa55564ce_1_189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dfa55564ce_1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dfa55564ce_1_189"/>
          <p:cNvSpPr txBox="1"/>
          <p:nvPr/>
        </p:nvSpPr>
        <p:spPr>
          <a:xfrm>
            <a:off x="504850" y="1003175"/>
            <a:ext cx="8141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</a:t>
            </a:r>
            <a:r>
              <a:rPr lang="en-US" sz="1600">
                <a:solidFill>
                  <a:schemeClr val="dk1"/>
                </a:solidFill>
              </a:rPr>
              <a:t>a Software design anti-pattern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 practices to design and structure </a:t>
            </a:r>
            <a:r>
              <a:rPr lang="en-US" sz="1600">
                <a:solidFill>
                  <a:schemeClr val="dk1"/>
                </a:solidFill>
              </a:rPr>
              <a:t>application code.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are the types of software design anti-patterns?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Big ball of mud, abstraction inversion, input kludge.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Duplicated code, bad data input, lots of bugs, obsolete coding practices followed.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dfa55564ce_1_189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dfa55564ce_1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dfa55564ce_1_217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gdfa55564ce_1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fa55564ce_1_217"/>
          <p:cNvSpPr txBox="1"/>
          <p:nvPr/>
        </p:nvSpPr>
        <p:spPr>
          <a:xfrm>
            <a:off x="504850" y="1003175"/>
            <a:ext cx="81414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Object-oriented</a:t>
            </a:r>
            <a:r>
              <a:rPr b="1" lang="en-US" sz="1600">
                <a:solidFill>
                  <a:schemeClr val="dk1"/>
                </a:solidFill>
              </a:rPr>
              <a:t>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600">
                <a:solidFill>
                  <a:schemeClr val="dk1"/>
                </a:solidFill>
              </a:rPr>
              <a:t> Poorly implemented object-oriented programming principles.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Polymorphism, inheritance, abstraction, encapsulation, interface &amp; object relationships.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Types: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Anemic domain model</a:t>
            </a:r>
            <a:br>
              <a:rPr baseline="30000" lang="en-US" u="sng">
                <a:solidFill>
                  <a:schemeClr val="dk1"/>
                </a:solidFill>
              </a:rPr>
            </a:br>
            <a:r>
              <a:rPr baseline="30000" lang="en-US" u="sng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</a:rPr>
              <a:t>• Call super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Circle–ellipse problem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Circular dependency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Constant interface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God object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Object cesspool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Object orgy	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Poltergeists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Sequential coupling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Singleton Pattern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Yo-yo problem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gdfa55564ce_1_217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dfa55564ce_1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dfa55564ce_1_23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gdfa55564ce_1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dfa55564ce_1_234"/>
          <p:cNvSpPr txBox="1"/>
          <p:nvPr/>
        </p:nvSpPr>
        <p:spPr>
          <a:xfrm>
            <a:off x="504850" y="1003175"/>
            <a:ext cx="814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Object-oriented</a:t>
            </a:r>
            <a:r>
              <a:rPr b="1" lang="en-US" sz="1600">
                <a:solidFill>
                  <a:schemeClr val="dk1"/>
                </a:solidFill>
              </a:rPr>
              <a:t>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 types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God Object</a:t>
            </a:r>
            <a:r>
              <a:rPr lang="en-US" sz="1600">
                <a:solidFill>
                  <a:schemeClr val="dk1"/>
                </a:solidFill>
              </a:rPr>
              <a:t>: An entity/object has many functions that complicate implementation.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Inefficient bifurcation of a large </a:t>
            </a:r>
            <a:r>
              <a:rPr lang="en-US" sz="1600">
                <a:solidFill>
                  <a:schemeClr val="dk1"/>
                </a:solidFill>
              </a:rPr>
              <a:t>problem</a:t>
            </a:r>
            <a:r>
              <a:rPr lang="en-US" sz="1600">
                <a:solidFill>
                  <a:schemeClr val="dk1"/>
                </a:solidFill>
              </a:rPr>
              <a:t> into smaller problems.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Tight coupling with an object for all functionalities and data.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Object exclusively stores state management.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Single point of failure.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Example: For cars, flights, hotels.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fa55564ce_1_23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234" name="Google Shape;234;gdfa55564ce_1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900" y="2091150"/>
            <a:ext cx="3716101" cy="2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d0587ef076_1_14"/>
          <p:cNvPicPr preferRelativeResize="0"/>
          <p:nvPr/>
        </p:nvPicPr>
        <p:blipFill rotWithShape="1">
          <a:blip r:embed="rId3">
            <a:alphaModFix/>
          </a:blip>
          <a:srcRect b="0" l="0" r="1893" t="0"/>
          <a:stretch/>
        </p:blipFill>
        <p:spPr>
          <a:xfrm>
            <a:off x="0" y="-53750"/>
            <a:ext cx="9143998" cy="51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d0587ef076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d0587ef076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505" y="-1"/>
            <a:ext cx="4779845" cy="321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d0587ef076_1_14"/>
          <p:cNvSpPr txBox="1"/>
          <p:nvPr/>
        </p:nvSpPr>
        <p:spPr>
          <a:xfrm>
            <a:off x="3572700" y="3116444"/>
            <a:ext cx="5571300" cy="1187700"/>
          </a:xfrm>
          <a:prstGeom prst="rect">
            <a:avLst/>
          </a:prstGeom>
          <a:solidFill>
            <a:srgbClr val="077A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WWCode Digital +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 Study Group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June </a:t>
            </a:r>
            <a:r>
              <a:rPr b="1" lang="en-U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gd0587ef076_1_1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dfa55564ce_1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dfa55564ce_1_24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gdfa55564ce_1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dfa55564ce_1_244"/>
          <p:cNvSpPr txBox="1"/>
          <p:nvPr/>
        </p:nvSpPr>
        <p:spPr>
          <a:xfrm>
            <a:off x="504850" y="1003175"/>
            <a:ext cx="8141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Object-oriented</a:t>
            </a:r>
            <a:r>
              <a:rPr b="1" lang="en-US" sz="1600">
                <a:solidFill>
                  <a:schemeClr val="dk1"/>
                </a:solidFill>
              </a:rPr>
              <a:t>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 types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Object Orgy</a:t>
            </a:r>
            <a:r>
              <a:rPr lang="en-US" sz="1600">
                <a:solidFill>
                  <a:schemeClr val="dk1"/>
                </a:solidFill>
              </a:rPr>
              <a:t>: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Objects are incorrectly encapsulated,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causing security concerns.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Unrestricted access to object state.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Enforces program security via Encapsulation.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Example: Variables not marked as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 “private” instead marked “publi</a:t>
            </a:r>
            <a:r>
              <a:rPr lang="en-US" sz="1600">
                <a:solidFill>
                  <a:schemeClr val="dk1"/>
                </a:solidFill>
              </a:rPr>
              <a:t>c” </a:t>
            </a:r>
            <a:r>
              <a:rPr lang="en-US" sz="1600">
                <a:solidFill>
                  <a:schemeClr val="dk1"/>
                </a:solidFill>
              </a:rPr>
              <a:t>and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getter() and setter() methods cause faulty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data and behavior changes/ abuse.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dfa55564ce_1_24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244" name="Google Shape;244;gdfa55564ce_1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325" y="934125"/>
            <a:ext cx="3376351" cy="35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dfa55564ce_1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dfa55564ce_1_26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gdfa55564ce_1_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dfa55564ce_1_262"/>
          <p:cNvSpPr txBox="1"/>
          <p:nvPr/>
        </p:nvSpPr>
        <p:spPr>
          <a:xfrm>
            <a:off x="504850" y="1003175"/>
            <a:ext cx="8141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is an Object-oriented anti-pattern?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are the types of object-oriented anti-patterns?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Can you give examples?</a:t>
            </a:r>
            <a:br>
              <a:rPr lang="en-US" sz="1600">
                <a:solidFill>
                  <a:schemeClr val="dk1"/>
                </a:solidFill>
              </a:rPr>
            </a:b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>
                <a:solidFill>
                  <a:schemeClr val="dk1"/>
                </a:solidFill>
              </a:rPr>
              <a:t>You can unmute and talk or use the chat.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3" name="Google Shape;253;gdfa55564ce_1_262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dfa55564ce_1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dfa55564ce_1_25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dfa55564ce_1_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dfa55564ce_1_254"/>
          <p:cNvSpPr txBox="1"/>
          <p:nvPr/>
        </p:nvSpPr>
        <p:spPr>
          <a:xfrm>
            <a:off x="504850" y="1003175"/>
            <a:ext cx="8141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What is </a:t>
            </a:r>
            <a:r>
              <a:rPr lang="en-US" sz="1600">
                <a:solidFill>
                  <a:schemeClr val="dk1"/>
                </a:solidFill>
              </a:rPr>
              <a:t>an </a:t>
            </a:r>
            <a:r>
              <a:rPr lang="en-US" sz="1600">
                <a:solidFill>
                  <a:schemeClr val="dk1"/>
                </a:solidFill>
              </a:rPr>
              <a:t>Object-oriented</a:t>
            </a:r>
            <a:r>
              <a:rPr lang="en-US" sz="1600">
                <a:solidFill>
                  <a:schemeClr val="dk1"/>
                </a:solidFill>
              </a:rPr>
              <a:t> anti-pattern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No/incorrect implementation of OOP principles.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are the types of o</a:t>
            </a:r>
            <a:r>
              <a:rPr lang="en-US" sz="1600">
                <a:solidFill>
                  <a:schemeClr val="dk1"/>
                </a:solidFill>
              </a:rPr>
              <a:t>bject-oriented</a:t>
            </a:r>
            <a:r>
              <a:rPr lang="en-US" sz="1600">
                <a:solidFill>
                  <a:schemeClr val="dk1"/>
                </a:solidFill>
              </a:rPr>
              <a:t> anti-patterns?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God object, object orgy, circular dependency.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Can you give examples?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Unsafe access to objects, object loaded with functionality, objects circularly dependent on each other, interface defines constants (is not supposed to store state).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dfa55564ce_1_254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dfa55564ce_1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dfa55564ce_1_28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gdfa55564ce_1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dfa55564ce_1_282"/>
          <p:cNvSpPr txBox="1"/>
          <p:nvPr/>
        </p:nvSpPr>
        <p:spPr>
          <a:xfrm>
            <a:off x="504850" y="1003175"/>
            <a:ext cx="81414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Programming</a:t>
            </a:r>
            <a:r>
              <a:rPr b="1" lang="en-US" sz="1600">
                <a:solidFill>
                  <a:schemeClr val="dk1"/>
                </a:solidFill>
              </a:rPr>
              <a:t>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600">
                <a:solidFill>
                  <a:schemeClr val="dk1"/>
                </a:solidFill>
              </a:rPr>
              <a:t> Bad programming practices.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Over-engineering problems, using the </a:t>
            </a:r>
            <a:r>
              <a:rPr lang="en-US" sz="1600">
                <a:solidFill>
                  <a:schemeClr val="dk1"/>
                </a:solidFill>
              </a:rPr>
              <a:t>wrong</a:t>
            </a:r>
            <a:r>
              <a:rPr lang="en-US" sz="1600">
                <a:solidFill>
                  <a:schemeClr val="dk1"/>
                </a:solidFill>
              </a:rPr>
              <a:t> toolset, grouping unrelated issues/features which can cause complexities, etc.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Types: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</a:rPr>
              <a:t>• Accidental complexity						• Lasagna code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 Action at a distance						• Lava flow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 Boat anchor							• Loop-switch sequence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 Busy waiting							• Magic numbers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 Caching failure							• Magic strings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 Cargo cult programming					• Repeating yourself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 Coding by exception						• Shooting the messenger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 Design pattern							• Shotgun surgery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 Error hiding							• Soft code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	• Hard code							• Spaghetti code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271" name="Google Shape;271;gdfa55564ce_1_282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dfa55564ce_1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dfa55564ce_1_29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dfa55564ce_1_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dfa55564ce_1_290"/>
          <p:cNvSpPr txBox="1"/>
          <p:nvPr/>
        </p:nvSpPr>
        <p:spPr>
          <a:xfrm>
            <a:off x="504850" y="1003175"/>
            <a:ext cx="814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Programming</a:t>
            </a:r>
            <a:r>
              <a:rPr b="1" lang="en-US" sz="1600">
                <a:solidFill>
                  <a:schemeClr val="dk1"/>
                </a:solidFill>
              </a:rPr>
              <a:t> 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 types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Boat Anchor</a:t>
            </a:r>
            <a:r>
              <a:rPr lang="en-US" sz="1600">
                <a:solidFill>
                  <a:schemeClr val="dk1"/>
                </a:solidFill>
              </a:rPr>
              <a:t>: Throw-away or obsolete code is retained.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Difficulty differentiating between working and obsolete code.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Either delete the code or mark it as deprecated, or move/isolate the code.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Examples: P</a:t>
            </a:r>
            <a:r>
              <a:rPr lang="en-US" sz="1600">
                <a:solidFill>
                  <a:schemeClr val="dk1"/>
                </a:solidFill>
              </a:rPr>
              <a:t>oor/no documentation, convoluted implementation,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C# </a:t>
            </a:r>
            <a:r>
              <a:rPr i="1" lang="en-US" sz="1600">
                <a:solidFill>
                  <a:schemeClr val="dk1"/>
                </a:solidFill>
              </a:rPr>
              <a:t>Obsolete</a:t>
            </a:r>
            <a:r>
              <a:rPr lang="en-US" sz="1600">
                <a:solidFill>
                  <a:schemeClr val="dk1"/>
                </a:solidFill>
              </a:rPr>
              <a:t> attribute, Python </a:t>
            </a:r>
            <a:r>
              <a:rPr i="1" lang="en-US" sz="1600">
                <a:solidFill>
                  <a:schemeClr val="dk1"/>
                </a:solidFill>
              </a:rPr>
              <a:t>@deprecated</a:t>
            </a:r>
            <a:r>
              <a:rPr lang="en-US" sz="1600">
                <a:solidFill>
                  <a:schemeClr val="dk1"/>
                </a:solidFill>
              </a:rPr>
              <a:t> decorator.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A m</a:t>
            </a:r>
            <a:r>
              <a:rPr lang="en-US" sz="1600">
                <a:solidFill>
                  <a:schemeClr val="dk1"/>
                </a:solidFill>
              </a:rPr>
              <a:t>etaphor</a:t>
            </a:r>
            <a:r>
              <a:rPr lang="en-US" sz="1600">
                <a:solidFill>
                  <a:schemeClr val="dk1"/>
                </a:solidFill>
              </a:rPr>
              <a:t> to throwing an anchor in the water.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dfa55564ce_1_29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281" name="Google Shape;281;gdfa55564ce_1_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300" y="2881525"/>
            <a:ext cx="3596576" cy="18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dfa55564ce_1_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275" y="2881525"/>
            <a:ext cx="3781376" cy="16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dfa55564ce_1_2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9900" y="944342"/>
            <a:ext cx="2168751" cy="8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dfa55564ce_1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dfa55564ce_1_299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gdfa55564ce_1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dfa55564ce_1_299"/>
          <p:cNvSpPr txBox="1"/>
          <p:nvPr/>
        </p:nvSpPr>
        <p:spPr>
          <a:xfrm>
            <a:off x="504850" y="1003175"/>
            <a:ext cx="81414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Programming anti-pattern types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Hard Coding</a:t>
            </a:r>
            <a:r>
              <a:rPr lang="en-US" sz="1600">
                <a:solidFill>
                  <a:schemeClr val="dk1"/>
                </a:solidFill>
              </a:rPr>
              <a:t>: Embedding data into the program instead of fetching at runtime.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Any change in values requires source code changes, recompilation and retesting.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End-user or downstream system needs to be made aware of the changes.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Backdoor: Security concern if hard-coded credentials.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Magic number: If hard-coded value is repeated then it is hard to update instances.</a:t>
            </a:r>
            <a:endParaRPr sz="16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Example: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Before:</a:t>
            </a:r>
            <a:endParaRPr sz="1600"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100">
                <a:solidFill>
                  <a:srgbClr val="990000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areaOfCircle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radius) {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radius * radius * </a:t>
            </a:r>
            <a:r>
              <a:rPr lang="en-US" sz="1100">
                <a:solidFill>
                  <a:srgbClr val="005CC5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3.1415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</a:rPr>
              <a:t>After</a:t>
            </a: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PI_VALUE = </a:t>
            </a:r>
            <a:r>
              <a:rPr lang="en-US" sz="1100">
                <a:solidFill>
                  <a:srgbClr val="005CC5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3.1415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100">
                <a:solidFill>
                  <a:srgbClr val="990000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areaOfCircle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radius) {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 radius * radius * PI_VALUE;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17500" lvl="0" marL="10541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92" name="Google Shape;292;gdfa55564ce_1_299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dfa55564ce_1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dfa55564ce_1_341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gdfa55564ce_1_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dfa55564ce_1_341"/>
          <p:cNvSpPr txBox="1"/>
          <p:nvPr/>
        </p:nvSpPr>
        <p:spPr>
          <a:xfrm>
            <a:off x="504850" y="1003175"/>
            <a:ext cx="814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Programming anti-pattern types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Example: Android layout has hard-coded margins, font sizes, etc.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So, redefined them into sizes.xml file and </a:t>
            </a:r>
            <a:r>
              <a:rPr lang="en-US" sz="1600">
                <a:solidFill>
                  <a:schemeClr val="dk1"/>
                </a:solidFill>
              </a:rPr>
              <a:t>referred</a:t>
            </a:r>
            <a:r>
              <a:rPr lang="en-US" sz="1600">
                <a:solidFill>
                  <a:schemeClr val="dk1"/>
                </a:solidFill>
              </a:rPr>
              <a:t> the file in the layout.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1" name="Google Shape;301;gdfa55564ce_1_341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302" name="Google Shape;302;gdfa55564ce_1_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850" y="2068700"/>
            <a:ext cx="2914400" cy="23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dfa55564ce_1_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775" y="2078225"/>
            <a:ext cx="2613462" cy="2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dfa55564ce_1_3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750" y="1988300"/>
            <a:ext cx="2613450" cy="23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dfa55564ce_1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dfa55564ce_1_316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gdfa55564ce_1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dfa55564ce_1_316"/>
          <p:cNvSpPr txBox="1"/>
          <p:nvPr/>
        </p:nvSpPr>
        <p:spPr>
          <a:xfrm>
            <a:off x="504850" y="1003175"/>
            <a:ext cx="8141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is a Programming anti-pattern?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are the types of programming anti-patterns?</a:t>
            </a:r>
            <a:br>
              <a:rPr lang="en-US" sz="1600">
                <a:solidFill>
                  <a:schemeClr val="dk1"/>
                </a:solidFill>
              </a:rPr>
            </a:b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Can you give examples?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dfa55564ce_1_316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dfa55564ce_1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dfa55564ce_1_30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gdfa55564ce_1_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dfa55564ce_1_308"/>
          <p:cNvSpPr txBox="1"/>
          <p:nvPr/>
        </p:nvSpPr>
        <p:spPr>
          <a:xfrm>
            <a:off x="504850" y="1003175"/>
            <a:ext cx="8141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is a </a:t>
            </a:r>
            <a:r>
              <a:rPr lang="en-US" sz="1600">
                <a:solidFill>
                  <a:schemeClr val="dk1"/>
                </a:solidFill>
              </a:rPr>
              <a:t>Programming</a:t>
            </a:r>
            <a:r>
              <a:rPr lang="en-US" sz="1600">
                <a:solidFill>
                  <a:schemeClr val="dk1"/>
                </a:solidFill>
              </a:rPr>
              <a:t> anti-pattern?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Incorrect/No use of programming principles.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What are the types of p</a:t>
            </a:r>
            <a:r>
              <a:rPr lang="en-US" sz="1600">
                <a:solidFill>
                  <a:schemeClr val="dk1"/>
                </a:solidFill>
              </a:rPr>
              <a:t>rogramming</a:t>
            </a:r>
            <a:r>
              <a:rPr lang="en-US" sz="1600">
                <a:solidFill>
                  <a:schemeClr val="dk1"/>
                </a:solidFill>
              </a:rPr>
              <a:t> anti-patterns?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Hard coding, boat anchor, unexplained magic numbers, </a:t>
            </a:r>
            <a:r>
              <a:rPr lang="en-US" sz="1600">
                <a:solidFill>
                  <a:schemeClr val="dk1"/>
                </a:solidFill>
              </a:rPr>
              <a:t>spaghetti</a:t>
            </a:r>
            <a:r>
              <a:rPr lang="en-US" sz="1600">
                <a:solidFill>
                  <a:schemeClr val="dk1"/>
                </a:solidFill>
              </a:rPr>
              <a:t> code, storing business logic in configuration files rather than at the service level in the code, etc.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Can you give examples?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Magic numbers, hard-coded </a:t>
            </a:r>
            <a:r>
              <a:rPr lang="en-US" sz="1600">
                <a:solidFill>
                  <a:schemeClr val="dk1"/>
                </a:solidFill>
              </a:rPr>
              <a:t>strings</a:t>
            </a:r>
            <a:r>
              <a:rPr lang="en-US" sz="1600">
                <a:solidFill>
                  <a:schemeClr val="dk1"/>
                </a:solidFill>
              </a:rPr>
              <a:t>, DRY don’t repeat </a:t>
            </a:r>
            <a:r>
              <a:rPr lang="en-US" sz="1600">
                <a:solidFill>
                  <a:schemeClr val="dk1"/>
                </a:solidFill>
              </a:rPr>
              <a:t>yourself</a:t>
            </a:r>
            <a:r>
              <a:rPr lang="en-US" sz="1600">
                <a:solidFill>
                  <a:schemeClr val="dk1"/>
                </a:solidFill>
              </a:rPr>
              <a:t> (no code duplications), </a:t>
            </a:r>
            <a:br>
              <a:rPr i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open to using different or better toolsets, etc.</a:t>
            </a:r>
            <a:br>
              <a:rPr i="1" lang="en-US" sz="1600">
                <a:solidFill>
                  <a:schemeClr val="dk1"/>
                </a:solidFill>
              </a:rPr>
            </a:b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dfa55564ce_1_30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d6a2c03c3a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d6a2c03c3a_0_17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gd6a2c03c3a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d6a2c03c3a_0_17"/>
          <p:cNvSpPr txBox="1"/>
          <p:nvPr/>
        </p:nvSpPr>
        <p:spPr>
          <a:xfrm>
            <a:off x="504850" y="1003175"/>
            <a:ext cx="8141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600">
                <a:solidFill>
                  <a:schemeClr val="dk1"/>
                </a:solidFill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Anti-pattern</a:t>
            </a:r>
            <a:r>
              <a:rPr lang="en-US" sz="1600">
                <a:solidFill>
                  <a:schemeClr val="dk1"/>
                </a:solidFill>
              </a:rPr>
              <a:t>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Problems: Code that is not maintainable, hard to debug and fix, does not implement business logic correctly, hard to upgrade/modify, etc.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Software design anti-pattern and types.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Object-oriented programming anti-pattern and types.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Programming anti-pattern and types.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Benefits: Identify faulty code, improve unsafe code, refactor/rewrite code, update code with best practices, increase efficiency, performance and resource management, agility to implement new features and less bugs, easy to debug and log.</a:t>
            </a:r>
            <a:br>
              <a:rPr lang="en-US" sz="1600">
                <a:solidFill>
                  <a:schemeClr val="dk1"/>
                </a:solidFill>
              </a:rPr>
            </a:br>
            <a:br>
              <a:rPr lang="en-US" sz="1600">
                <a:solidFill>
                  <a:schemeClr val="dk1"/>
                </a:solidFill>
              </a:rPr>
            </a:b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SESSION on </a:t>
            </a:r>
            <a:r>
              <a:rPr b="1" lang="en-US" sz="1600" u="sng">
                <a:solidFill>
                  <a:schemeClr val="hlink"/>
                </a:solidFill>
                <a:hlinkClick r:id="rId5"/>
              </a:rPr>
              <a:t>7-1</a:t>
            </a:r>
            <a:r>
              <a:rPr b="1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-2021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1600" u="none">
                <a:solidFill>
                  <a:schemeClr val="dk1"/>
                </a:solidFill>
              </a:rPr>
              <a:t>Design patterns</a:t>
            </a:r>
            <a:r>
              <a:rPr b="1" lang="en-US" sz="1600">
                <a:solidFill>
                  <a:schemeClr val="dk1"/>
                </a:solidFill>
              </a:rPr>
              <a:t>’</a:t>
            </a:r>
            <a:r>
              <a:rPr b="1" lang="en-US" sz="1600" u="none">
                <a:solidFill>
                  <a:schemeClr val="dk1"/>
                </a:solidFill>
              </a:rPr>
              <a:t> </a:t>
            </a:r>
            <a:r>
              <a:rPr b="1" lang="en-US" sz="1600">
                <a:solidFill>
                  <a:schemeClr val="dk1"/>
                </a:solidFill>
              </a:rPr>
              <a:t>interview questions and coding.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Come prepared with questions!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b="1" lang="en-US" sz="1600">
                <a:solidFill>
                  <a:schemeClr val="dk1"/>
                </a:solidFill>
              </a:rPr>
            </a:b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d6a2c03c3a_0_17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d0587ef076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d0587ef076_1_21"/>
          <p:cNvSpPr txBox="1"/>
          <p:nvPr/>
        </p:nvSpPr>
        <p:spPr>
          <a:xfrm>
            <a:off x="468449" y="16000"/>
            <a:ext cx="822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Introduction &amp; Agenda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gd0587ef076_1_21"/>
          <p:cNvSpPr txBox="1"/>
          <p:nvPr>
            <p:ph type="ctrTitle"/>
          </p:nvPr>
        </p:nvSpPr>
        <p:spPr>
          <a:xfrm>
            <a:off x="4602150" y="1006000"/>
            <a:ext cx="4073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What is Backend Engineering?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Software Design</a:t>
            </a:r>
            <a:br>
              <a:rPr lang="en-US" sz="1600"/>
            </a:br>
            <a:r>
              <a:rPr lang="en-US" sz="1600"/>
              <a:t>• Design Patterns</a:t>
            </a:r>
            <a:br>
              <a:rPr lang="en-US" sz="1600"/>
            </a:br>
            <a:r>
              <a:rPr lang="en-US" sz="1600"/>
              <a:t>• </a:t>
            </a:r>
            <a:r>
              <a:rPr b="1" lang="en-US" sz="1600"/>
              <a:t>Software Design Patterns [Part 4 of 5]</a:t>
            </a:r>
            <a:br>
              <a:rPr b="1" lang="en-US" sz="1600"/>
            </a:br>
            <a:r>
              <a:rPr b="1" lang="en-US" sz="1600"/>
              <a:t>	</a:t>
            </a:r>
            <a:r>
              <a:rPr lang="en-US" sz="1600"/>
              <a:t>• Creational Design Patterns [4/22]</a:t>
            </a:r>
            <a:br>
              <a:rPr lang="en-US" sz="1600"/>
            </a:br>
            <a:r>
              <a:rPr lang="en-US" sz="1600"/>
              <a:t>	• Structural Design Patterns [5/20]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Behavioral Design Patterns [6/3]</a:t>
            </a:r>
            <a:br>
              <a:rPr lang="en-US" sz="1600"/>
            </a:br>
            <a:r>
              <a:rPr lang="en-US" sz="1600"/>
              <a:t>	• </a:t>
            </a:r>
            <a:r>
              <a:rPr b="1" lang="en-US" sz="1600"/>
              <a:t>Anti-patterns [6/17]</a:t>
            </a:r>
            <a:br>
              <a:rPr lang="en-US" sz="1600"/>
            </a:br>
            <a:r>
              <a:rPr lang="en-US" sz="1600"/>
              <a:t>	• Interview Questions/ Coding [7/1]</a:t>
            </a:r>
            <a:endParaRPr sz="1600"/>
          </a:p>
        </p:txBody>
      </p:sp>
      <p:pic>
        <p:nvPicPr>
          <p:cNvPr id="75" name="Google Shape;75;gd0587ef076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d0587ef076_1_21"/>
          <p:cNvSpPr txBox="1"/>
          <p:nvPr>
            <p:ph type="ctrTitle"/>
          </p:nvPr>
        </p:nvSpPr>
        <p:spPr>
          <a:xfrm>
            <a:off x="604450" y="1006000"/>
            <a:ext cx="4103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• Welcome from WWCode!</a:t>
            </a:r>
            <a:br>
              <a:rPr lang="en-US" sz="1600"/>
            </a:br>
            <a:r>
              <a:rPr lang="en-US" sz="1600"/>
              <a:t>• Our mission: Inspiring women to excel </a:t>
            </a:r>
            <a:br>
              <a:rPr lang="en-US" sz="1600"/>
            </a:br>
            <a:r>
              <a:rPr lang="en-US" sz="1600"/>
              <a:t>	in technology careers.</a:t>
            </a:r>
            <a:br>
              <a:rPr lang="en-US" sz="1600"/>
            </a:br>
            <a:r>
              <a:rPr lang="en-US" sz="1600"/>
              <a:t>• Our vision: A world where women are</a:t>
            </a:r>
            <a:br>
              <a:rPr lang="en-US" sz="1600"/>
            </a:br>
            <a:r>
              <a:rPr lang="en-US" sz="1600"/>
              <a:t>	representative as technical</a:t>
            </a:r>
            <a:br>
              <a:rPr lang="en-US" sz="1600"/>
            </a:br>
            <a:r>
              <a:rPr lang="en-US" sz="1600"/>
              <a:t>	executives, founders, VCs, board</a:t>
            </a:r>
            <a:br>
              <a:rPr lang="en-US" sz="1600"/>
            </a:br>
            <a:r>
              <a:rPr lang="en-US" sz="1600"/>
              <a:t>	members and software engineers.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600"/>
          </a:p>
        </p:txBody>
      </p:sp>
      <p:pic>
        <p:nvPicPr>
          <p:cNvPr id="77" name="Google Shape;77;gd0587ef076_1_21"/>
          <p:cNvPicPr preferRelativeResize="0"/>
          <p:nvPr/>
        </p:nvPicPr>
        <p:blipFill rotWithShape="1">
          <a:blip r:embed="rId5">
            <a:alphaModFix/>
          </a:blip>
          <a:srcRect b="12486" l="0" r="0" t="0"/>
          <a:stretch/>
        </p:blipFill>
        <p:spPr>
          <a:xfrm>
            <a:off x="756850" y="2923625"/>
            <a:ext cx="1908600" cy="190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gd0587ef076_1_21"/>
          <p:cNvSpPr txBox="1"/>
          <p:nvPr/>
        </p:nvSpPr>
        <p:spPr>
          <a:xfrm>
            <a:off x="2599150" y="3337875"/>
            <a:ext cx="2109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Prachi Shah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7A7C"/>
                </a:solidFill>
                <a:latin typeface="Arial"/>
                <a:ea typeface="Arial"/>
                <a:cs typeface="Arial"/>
                <a:sym typeface="Arial"/>
              </a:rPr>
              <a:t>Senior Software Engineer @ Metromile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d0587ef076_1_21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d0587ef076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d0587ef076_1_28"/>
          <p:cNvSpPr txBox="1"/>
          <p:nvPr/>
        </p:nvSpPr>
        <p:spPr>
          <a:xfrm>
            <a:off x="468449" y="16000"/>
            <a:ext cx="822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Study Group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d0587ef076_1_28"/>
          <p:cNvSpPr txBox="1"/>
          <p:nvPr>
            <p:ph type="ctrTitle"/>
          </p:nvPr>
        </p:nvSpPr>
        <p:spPr>
          <a:xfrm>
            <a:off x="468450" y="1011400"/>
            <a:ext cx="82290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600"/>
              <a:t>• </a:t>
            </a:r>
            <a:r>
              <a:rPr lang="en-US" sz="1400"/>
              <a:t>WWCode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Presentation</a:t>
            </a:r>
            <a:r>
              <a:rPr lang="en-US" sz="1400"/>
              <a:t> and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Demo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• </a:t>
            </a:r>
            <a:r>
              <a:rPr lang="en-US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WWCode YouTube channel</a:t>
            </a:r>
            <a:r>
              <a:rPr lang="en-US" sz="1400"/>
              <a:t>: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• March 25, 2021 session recording: </a:t>
            </a:r>
            <a:r>
              <a:rPr lang="en-US" sz="1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 Engineering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• April 8, 2021 session recording: </a:t>
            </a:r>
            <a:r>
              <a:rPr lang="en-US" sz="14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Microservice and REST API Demo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400"/>
              <a:t>• April 22, 2021 session recording: </a:t>
            </a:r>
            <a:r>
              <a:rPr lang="en-US" sz="14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Creational Design Patterns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400"/>
              <a:t>• May 20, 2021 session recording: </a:t>
            </a:r>
            <a:r>
              <a:rPr lang="en-US" sz="1400" u="sng">
                <a:solidFill>
                  <a:schemeClr val="hlink"/>
                </a:solidFill>
                <a:hlinkClick r:id="rId10"/>
              </a:rPr>
              <a:t>Structural Design Patterns</a:t>
            </a:r>
            <a:br>
              <a:rPr lang="en-US" sz="1400"/>
            </a:br>
            <a:r>
              <a:rPr lang="en-US" sz="1400"/>
              <a:t>	</a:t>
            </a:r>
            <a:r>
              <a:rPr lang="en-US" sz="1400"/>
              <a:t>• June 3, 2021 session recording: </a:t>
            </a:r>
            <a:r>
              <a:rPr b="1" lang="en-US" sz="1400" u="sng">
                <a:solidFill>
                  <a:schemeClr val="hlink"/>
                </a:solidFill>
                <a:hlinkClick r:id="rId11"/>
              </a:rPr>
              <a:t>Behavioral Design Patterns</a:t>
            </a:r>
            <a:br>
              <a:rPr lang="en-US" sz="1400"/>
            </a:br>
            <a:r>
              <a:rPr lang="en-US" sz="1400"/>
              <a:t>• </a:t>
            </a:r>
            <a:r>
              <a:rPr b="1" lang="en-US" sz="1400"/>
              <a:t>Resources</a:t>
            </a:r>
            <a:r>
              <a:rPr lang="en-US" sz="1400"/>
              <a:t>:</a:t>
            </a:r>
            <a:endParaRPr sz="1400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400"/>
              <a:t>• </a:t>
            </a:r>
            <a:r>
              <a:rPr lang="en-US" sz="1400" u="sng">
                <a:solidFill>
                  <a:schemeClr val="hlink"/>
                </a:solidFill>
                <a:highlight>
                  <a:srgbClr val="FFFFFF"/>
                </a:highlight>
                <a:hlinkClick r:id="rId12"/>
              </a:rPr>
              <a:t>Software design pattern</a:t>
            </a:r>
            <a:endParaRPr sz="1400" strike="sngStrike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• </a:t>
            </a:r>
            <a:r>
              <a:rPr lang="en-US" sz="1400" u="sng">
                <a:solidFill>
                  <a:schemeClr val="hlink"/>
                </a:solidFill>
                <a:hlinkClick r:id="rId13"/>
              </a:rPr>
              <a:t>Design Patterns in Java</a:t>
            </a:r>
            <a:br>
              <a:rPr lang="en-US" sz="1400" strike="sngStrike"/>
            </a:br>
            <a:r>
              <a:rPr lang="en-US" sz="1400" strike="sngStrike"/>
              <a:t>	</a:t>
            </a:r>
            <a:r>
              <a:rPr lang="en-US" sz="1400"/>
              <a:t>• </a:t>
            </a:r>
            <a:r>
              <a:rPr lang="en-US" sz="1400" u="sng">
                <a:solidFill>
                  <a:schemeClr val="hlink"/>
                </a:solidFill>
                <a:hlinkClick r:id="rId14"/>
              </a:rPr>
              <a:t>Design Patterns in Python and Ruby</a:t>
            </a:r>
            <a:br>
              <a:rPr lang="en-US" sz="1400"/>
            </a:br>
            <a:r>
              <a:rPr lang="en-US" sz="1400"/>
              <a:t>	•</a:t>
            </a:r>
            <a:r>
              <a:rPr lang="en-US" sz="1400"/>
              <a:t> </a:t>
            </a:r>
            <a:r>
              <a:rPr lang="en-US" sz="1400" u="sng">
                <a:solidFill>
                  <a:schemeClr val="hlink"/>
                </a:solidFill>
                <a:hlinkClick r:id="rId15"/>
              </a:rPr>
              <a:t>Head First Design Patterns book</a:t>
            </a:r>
            <a:br>
              <a:rPr lang="en-US" sz="1400"/>
            </a:br>
            <a:r>
              <a:rPr lang="en-US" sz="1400"/>
              <a:t>	</a:t>
            </a:r>
            <a:r>
              <a:rPr lang="en-US" sz="1400"/>
              <a:t>• </a:t>
            </a:r>
            <a:r>
              <a:rPr lang="en-US" sz="1400" u="sng">
                <a:solidFill>
                  <a:schemeClr val="accent5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Anti-pattern</a:t>
            </a:r>
            <a:br>
              <a:rPr lang="en-US" sz="1400"/>
            </a:br>
            <a:r>
              <a:rPr lang="en-US" sz="1400"/>
              <a:t>	• </a:t>
            </a:r>
            <a:r>
              <a:rPr lang="en-US" sz="1400" u="sng">
                <a:solidFill>
                  <a:schemeClr val="hlink"/>
                </a:solidFill>
                <a:hlinkClick r:id="rId17"/>
              </a:rPr>
              <a:t>GeeksForGeeks</a:t>
            </a:r>
            <a:br>
              <a:rPr lang="en-US" sz="1400"/>
            </a:br>
            <a:r>
              <a:rPr lang="en-US" sz="1400"/>
              <a:t>	• </a:t>
            </a:r>
            <a:r>
              <a:rPr lang="en-US" sz="1400" u="sng">
                <a:solidFill>
                  <a:schemeClr val="hlink"/>
                </a:solidFill>
                <a:hlinkClick r:id="rId18"/>
              </a:rPr>
              <a:t>Android Tip: Avoid Hard-coded Sizes</a:t>
            </a:r>
            <a:br>
              <a:rPr i="1" lang="en-US" sz="1400"/>
            </a:br>
            <a:br>
              <a:rPr i="1" lang="en-US" sz="1400"/>
            </a:br>
            <a:r>
              <a:rPr i="1" lang="en-US" sz="1400"/>
              <a:t>You can unmute and talk or use the chat.</a:t>
            </a:r>
            <a:endParaRPr i="1" sz="1600"/>
          </a:p>
        </p:txBody>
      </p:sp>
      <p:pic>
        <p:nvPicPr>
          <p:cNvPr id="339" name="Google Shape;339;gd0587ef076_1_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d0587ef076_1_28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341" name="Google Shape;341;gd0587ef076_1_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72000" y="3159675"/>
            <a:ext cx="3017924" cy="8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d0587ef076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d0587ef076_1_35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gd0587ef076_1_35"/>
          <p:cNvSpPr txBox="1"/>
          <p:nvPr>
            <p:ph type="ctrTitle"/>
          </p:nvPr>
        </p:nvSpPr>
        <p:spPr>
          <a:xfrm>
            <a:off x="446566" y="1003165"/>
            <a:ext cx="82581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• What is Backend Engineering?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Design, build and maintain server-side web applications.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/>
              <a:t>Concepts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/>
              <a:t>C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lient-</a:t>
            </a:r>
            <a:r>
              <a:rPr lang="en-US" sz="1600"/>
              <a:t>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erver architecture, API,</a:t>
            </a:r>
            <a:r>
              <a:rPr lang="en-US" sz="1600"/>
              <a:t> micro-service, database engin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600"/>
              <a:t>ering,</a:t>
            </a:r>
            <a:br>
              <a:rPr lang="en-US" sz="1600"/>
            </a:br>
            <a:r>
              <a:rPr lang="en-US" sz="1600"/>
              <a:t>	distributed systems, storage, performance, deployment, availability, monitoring, etc.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dk1"/>
              </a:buClr>
              <a:buSzPts val="5200"/>
              <a:buNone/>
            </a:pPr>
            <a:r>
              <a:rPr b="1" lang="en-US" sz="1600"/>
              <a:t>Software Design</a:t>
            </a:r>
            <a:br>
              <a:rPr b="1" lang="en-US" sz="1600"/>
            </a:br>
            <a:r>
              <a:rPr b="1" lang="en-US" sz="1600"/>
              <a:t>	</a:t>
            </a:r>
            <a:r>
              <a:rPr lang="en-US" sz="1600"/>
              <a:t>• Defining the architecture, modules, interfaces and data.</a:t>
            </a:r>
            <a:br>
              <a:rPr lang="en-US" sz="1600"/>
            </a:br>
            <a:r>
              <a:rPr lang="en-US" sz="1600"/>
              <a:t>	• Solve a problem or build a product.</a:t>
            </a:r>
            <a:br>
              <a:rPr lang="en-US" sz="1600"/>
            </a:br>
            <a:r>
              <a:rPr lang="en-US" sz="1600"/>
              <a:t>	• Define the input, output, business rules, data schema.</a:t>
            </a:r>
            <a:br>
              <a:rPr lang="en-US" sz="1600"/>
            </a:br>
            <a:r>
              <a:rPr lang="en-US" sz="1600"/>
              <a:t>	• Design patterns solve common problems.</a:t>
            </a:r>
            <a:br>
              <a:rPr lang="en-US" sz="1600"/>
            </a:br>
            <a:r>
              <a:rPr lang="en-US" sz="1600"/>
              <a:t>	• 3 Types:</a:t>
            </a:r>
            <a:br>
              <a:rPr lang="en-US" sz="1600"/>
            </a:br>
            <a:r>
              <a:rPr lang="en-US" sz="1600"/>
              <a:t>		• UI design: Data visualization and presentation.</a:t>
            </a:r>
            <a:br>
              <a:rPr lang="en-US" sz="1600"/>
            </a:br>
            <a:r>
              <a:rPr lang="en-US" sz="1600"/>
              <a:t>		• Data design: Data representation and storage.</a:t>
            </a:r>
            <a:br>
              <a:rPr lang="en-US" sz="1600"/>
            </a:br>
            <a:r>
              <a:rPr lang="en-US" sz="1600"/>
              <a:t>		• Process design: Validation, manipulation and storage of data.</a:t>
            </a:r>
            <a:endParaRPr sz="1600"/>
          </a:p>
        </p:txBody>
      </p:sp>
      <p:pic>
        <p:nvPicPr>
          <p:cNvPr id="87" name="Google Shape;87;gd0587ef076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d0587ef076_1_35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d0587ef076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d0587ef076_1_9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gd0587ef076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d0587ef076_1_92"/>
          <p:cNvSpPr txBox="1"/>
          <p:nvPr/>
        </p:nvSpPr>
        <p:spPr>
          <a:xfrm>
            <a:off x="504850" y="1003175"/>
            <a:ext cx="8141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Set of template solutions that can be reused.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• Improved code maintainability, reusability and scaling.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Leverages Object-oriented programming (OOP) principles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for flexible and maintainable designs.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Shared pattern vocabulary.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Not a library or framework, but recommendations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for code structuring and problem solving.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Adapt a pattern and improve upon it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to fit application needs.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Defines relationship between objects,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loosely coupled objects, secure code.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d0587ef076_1_92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98" name="Google Shape;98;gd0587ef076_1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3350" y="2135450"/>
            <a:ext cx="3260651" cy="2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d0587ef076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d0587ef076_1_10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gd0587ef076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d0587ef076_1_100"/>
          <p:cNvSpPr txBox="1"/>
          <p:nvPr/>
        </p:nvSpPr>
        <p:spPr>
          <a:xfrm>
            <a:off x="504850" y="1003175"/>
            <a:ext cx="8141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Design Patterns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Initialize a class and instantiate the objects.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Decoupled from implementing system.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Singleton, Factory, Builder.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Abstract Factory, Prototype.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Class structure and composition.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Increase code reusability and functionality.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Create large objects relationships.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Adapter, Facade, Decorator, Bridge, Composite, Flyweight, Proxy.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Behavioural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Relationship and communication between different classes.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Observer, Strategy, Iterator, etc.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d0587ef076_1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5675" y="957300"/>
            <a:ext cx="4032076" cy="2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d0587ef076_1_10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d6a2c03c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a2c03c3a_0_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gd6a2c03c3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6a2c03c3a_0_0"/>
          <p:cNvSpPr txBox="1"/>
          <p:nvPr/>
        </p:nvSpPr>
        <p:spPr>
          <a:xfrm>
            <a:off x="504850" y="1003175"/>
            <a:ext cx="8141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Previously, we discussed...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 Prerequisites for design patterns: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Basics of programming &amp; OOP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Necessity of design patterns: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Template solutions/ shared vocabulary.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Build code on-top of a pattern solution.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Maintainability: Easy to maintain code.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Reusability: Easy to reuse code for new features.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Scaling: Large-scale reuse of architectures.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Types of design patterns: Creational, Structural, Behavioral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Solving problems using design patterns and code demos, and real-life applications.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</a:t>
            </a:r>
            <a:r>
              <a:rPr i="1" lang="en-US" sz="1600">
                <a:solidFill>
                  <a:schemeClr val="dk1"/>
                </a:solidFill>
              </a:rPr>
              <a:t>Examples</a:t>
            </a:r>
            <a:r>
              <a:rPr lang="en-US" sz="1600">
                <a:solidFill>
                  <a:schemeClr val="dk1"/>
                </a:solidFill>
              </a:rPr>
              <a:t>: Order generation [Bridge/Structural],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create different shapes [Factory/Creational],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iterate over a collection [Iterator/Behavioral], etc.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unmute and talk or use the chat.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d6a2c03c3a_0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18" name="Google Shape;118;gd6a2c03c3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6100" y="1003175"/>
            <a:ext cx="2538575" cy="9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d6a2c03c3a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6100" y="1960375"/>
            <a:ext cx="2538574" cy="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db7efbcf3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db7efbcf36_0_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gdb7efbcf3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db7efbcf36_0_0"/>
          <p:cNvSpPr txBox="1"/>
          <p:nvPr/>
        </p:nvSpPr>
        <p:spPr>
          <a:xfrm>
            <a:off x="504850" y="1003175"/>
            <a:ext cx="81414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600">
                <a:solidFill>
                  <a:schemeClr val="dk1"/>
                </a:solidFill>
              </a:rPr>
              <a:t> Process or action that doesn’t solve a problem and has bad consequences</a:t>
            </a:r>
            <a:r>
              <a:rPr b="1" lang="en-US" sz="1600">
                <a:solidFill>
                  <a:schemeClr val="dk1"/>
                </a:solidFill>
              </a:rPr>
              <a:t>.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It may seem to solve an existing and/or recurring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problem but is ineffective in doing so.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Identifies in</a:t>
            </a:r>
            <a:r>
              <a:rPr lang="en-US" sz="1600">
                <a:solidFill>
                  <a:schemeClr val="dk1"/>
                </a:solidFill>
              </a:rPr>
              <a:t>efficient code, bad implementation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and coding practices/standards.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chemeClr val="dk1"/>
                </a:solidFill>
              </a:rPr>
              <a:t>Applies to</a:t>
            </a:r>
            <a:r>
              <a:rPr lang="en-US" sz="1600">
                <a:solidFill>
                  <a:schemeClr val="dk1"/>
                </a:solidFill>
              </a:rPr>
              <a:t> design, implementation,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integration, application behavior, and testing.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Examples: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Big ball of mud: System with no structure.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Input Kludge: Does not handle invalid input.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Boat anchor: Retaining useless code.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db7efbcf36_0_0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  <p:pic>
        <p:nvPicPr>
          <p:cNvPr id="129" name="Google Shape;129;gdb7efbcf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250" y="1658425"/>
            <a:ext cx="3527425" cy="2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dfa55564ce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dfa55564ce_1_19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4800" u="none" cap="none" strike="noStrike">
              <a:solidFill>
                <a:srgbClr val="07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gdfa55564ce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dfa55564ce_1_19"/>
          <p:cNvSpPr txBox="1"/>
          <p:nvPr/>
        </p:nvSpPr>
        <p:spPr>
          <a:xfrm>
            <a:off x="504850" y="1003175"/>
            <a:ext cx="81414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Types of </a:t>
            </a:r>
            <a:r>
              <a:rPr b="1" lang="en-US" sz="1600">
                <a:solidFill>
                  <a:schemeClr val="dk1"/>
                </a:solidFill>
              </a:rPr>
              <a:t>Anti-p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atterns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 Business Operations: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600">
                <a:solidFill>
                  <a:schemeClr val="dk1"/>
                </a:solidFill>
              </a:rPr>
              <a:t> Organizational: Deny different viewpoints, bad management, isolated teams, etc.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b="1"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 Project management: Underestimate timelines, poor resourcing, etc.</a:t>
            </a:r>
            <a:br>
              <a:rPr lang="en-US" sz="1600">
                <a:solidFill>
                  <a:schemeClr val="dk1"/>
                </a:solidFill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Software engineering:</a:t>
            </a:r>
            <a:endParaRPr b="1"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• </a:t>
            </a:r>
            <a:r>
              <a:rPr b="1" lang="en-US" sz="1600">
                <a:solidFill>
                  <a:schemeClr val="dk1"/>
                </a:solidFill>
              </a:rPr>
              <a:t>Software design</a:t>
            </a:r>
            <a:r>
              <a:rPr lang="en-US" sz="1600">
                <a:solidFill>
                  <a:schemeClr val="dk1"/>
                </a:solidFill>
              </a:rPr>
              <a:t>: Poorly designed applications that are buggy and unscalable.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</a:t>
            </a:r>
            <a:r>
              <a:rPr b="1" lang="en-US" sz="1600">
                <a:solidFill>
                  <a:schemeClr val="dk1"/>
                </a:solidFill>
              </a:rPr>
              <a:t>Object-oriented programming</a:t>
            </a:r>
            <a:r>
              <a:rPr lang="en-US" sz="1600">
                <a:solidFill>
                  <a:schemeClr val="dk1"/>
                </a:solidFill>
              </a:rPr>
              <a:t>: Inefficient code and lacks OOP foundations.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</a:t>
            </a:r>
            <a:r>
              <a:rPr b="1" lang="en-US" sz="1600">
                <a:solidFill>
                  <a:schemeClr val="dk1"/>
                </a:solidFill>
              </a:rPr>
              <a:t>Programming</a:t>
            </a:r>
            <a:r>
              <a:rPr lang="en-US" sz="1600">
                <a:solidFill>
                  <a:schemeClr val="dk1"/>
                </a:solidFill>
              </a:rPr>
              <a:t>: Bad programming practices.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Methodological: Hard to maintain and upgrade code and improve solutions.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	• Configuration management: Problems with configuration and deployment.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dfa55564ce_1_19"/>
          <p:cNvSpPr txBox="1"/>
          <p:nvPr>
            <p:ph type="ctrTitle"/>
          </p:nvPr>
        </p:nvSpPr>
        <p:spPr>
          <a:xfrm>
            <a:off x="0" y="4832225"/>
            <a:ext cx="915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000"/>
              <a:t>Copyright </a:t>
            </a:r>
            <a:r>
              <a:rPr b="1" lang="en-US" sz="1000">
                <a:highlight>
                  <a:srgbClr val="FFFFFF"/>
                </a:highlight>
              </a:rPr>
              <a:t>©</a:t>
            </a:r>
            <a:r>
              <a:rPr b="1" lang="en-US" sz="1000"/>
              <a:t> 2021 by Prachi Shah</a:t>
            </a:r>
            <a:endParaRPr b="1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